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42"/>
  </p:notesMasterIdLst>
  <p:sldIdLst>
    <p:sldId id="256" r:id="rId2"/>
    <p:sldId id="305" r:id="rId3"/>
    <p:sldId id="297" r:id="rId4"/>
    <p:sldId id="307" r:id="rId5"/>
    <p:sldId id="311" r:id="rId6"/>
    <p:sldId id="306" r:id="rId7"/>
    <p:sldId id="298" r:id="rId8"/>
    <p:sldId id="299" r:id="rId9"/>
    <p:sldId id="294" r:id="rId10"/>
    <p:sldId id="303" r:id="rId11"/>
    <p:sldId id="301" r:id="rId12"/>
    <p:sldId id="313" r:id="rId13"/>
    <p:sldId id="302" r:id="rId14"/>
    <p:sldId id="295" r:id="rId15"/>
    <p:sldId id="296" r:id="rId16"/>
    <p:sldId id="289" r:id="rId17"/>
    <p:sldId id="309" r:id="rId18"/>
    <p:sldId id="312" r:id="rId19"/>
    <p:sldId id="262" r:id="rId20"/>
    <p:sldId id="263" r:id="rId21"/>
    <p:sldId id="264" r:id="rId22"/>
    <p:sldId id="265" r:id="rId23"/>
    <p:sldId id="266" r:id="rId24"/>
    <p:sldId id="310" r:id="rId25"/>
    <p:sldId id="268" r:id="rId26"/>
    <p:sldId id="269" r:id="rId27"/>
    <p:sldId id="277" r:id="rId28"/>
    <p:sldId id="278" r:id="rId29"/>
    <p:sldId id="271" r:id="rId30"/>
    <p:sldId id="270" r:id="rId31"/>
    <p:sldId id="279" r:id="rId32"/>
    <p:sldId id="280" r:id="rId33"/>
    <p:sldId id="281" r:id="rId34"/>
    <p:sldId id="282" r:id="rId35"/>
    <p:sldId id="272" r:id="rId36"/>
    <p:sldId id="273" r:id="rId37"/>
    <p:sldId id="284" r:id="rId38"/>
    <p:sldId id="275" r:id="rId39"/>
    <p:sldId id="283" r:id="rId40"/>
    <p:sldId id="30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4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4E404-1C88-4B8D-8E87-981F56D1C2E9}" type="datetimeFigureOut">
              <a:rPr lang="en-IN" smtClean="0"/>
              <a:pPr/>
              <a:t>03-07-2018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CED80-5264-4B97-96C5-9BB2DAF4772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CED80-5264-4B97-96C5-9BB2DAF4772F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CED80-5264-4B97-96C5-9BB2DAF4772F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7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al_line" TargetMode="External"/><Relationship Id="rId2" Type="http://schemas.openxmlformats.org/officeDocument/2006/relationships/hyperlink" Target="http://en.wikipedia.org/wiki/Open_se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Continuous_function" TargetMode="External"/><Relationship Id="rId4" Type="http://schemas.openxmlformats.org/officeDocument/2006/relationships/hyperlink" Target="http://en.wikipedia.org/wiki/Integer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://en.wikipedia.org/wiki/File:TV_pic3.pn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hyperlink" Target="http://en.wikipedia.org/wiki/File:Exponential.svg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Dr.A.ANTHONY</a:t>
            </a:r>
            <a:r>
              <a:rPr lang="en-US" dirty="0" smtClean="0"/>
              <a:t> ELDRED</a:t>
            </a:r>
          </a:p>
          <a:p>
            <a:r>
              <a:rPr lang="en-US" dirty="0" smtClean="0"/>
              <a:t>ASSISTANT PROFESSOR IN MATHEMATICS</a:t>
            </a:r>
          </a:p>
          <a:p>
            <a:r>
              <a:rPr lang="en-US" dirty="0" smtClean="0"/>
              <a:t>ST JOSEPH’S COLLEGE, TRICHY.</a:t>
            </a:r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BEHAVIOUR OF CONTINUOUS FUNCTIONS</a:t>
            </a:r>
            <a:endParaRPr lang="en-IN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Here is one period of the graph of </a:t>
            </a:r>
            <a:r>
              <a:rPr kumimoji="0" lang="en-US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y</a:t>
            </a: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 tan </a:t>
            </a:r>
            <a:r>
              <a:rPr kumimoji="0" lang="en-US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x</a:t>
            </a: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: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19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91138" name="Picture 2" descr="The period of y = tan 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"/>
            <a:ext cx="7239000" cy="59436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Here is the complete graph of  </a:t>
            </a:r>
            <a:r>
              <a:rPr kumimoji="0" lang="en-US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y</a:t>
            </a: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tan </a:t>
            </a:r>
            <a:r>
              <a:rPr kumimoji="0" lang="en-US" sz="15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x</a:t>
            </a: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20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90114" name="Picture 2" descr="The graph of y = tan 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600"/>
            <a:ext cx="7239000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that means there are 2 periods in an interval of length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π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If 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3 --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sin 3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x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-- there are 3 periods in that interval: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6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88066" name="Picture 2" descr="The period of y = sin 2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828800"/>
            <a:ext cx="5143500" cy="1066801"/>
          </a:xfrm>
          <a:prstGeom prst="rect">
            <a:avLst/>
          </a:prstGeom>
          <a:noFill/>
        </p:spPr>
      </p:pic>
      <p:pic>
        <p:nvPicPr>
          <p:cNvPr id="88067" name="Picture 3" descr="The period of y = sin 3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4800600"/>
            <a:ext cx="5143500" cy="1066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While if 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a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½ --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y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sin ½</a:t>
            </a:r>
            <a:r>
              <a:rPr kumimoji="0" lang="en-US" sz="15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x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-- there is only half a period in that interval: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6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89090" name="Picture 2" descr="The period of y = sin 1/2 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7724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1" y="914400"/>
            <a:ext cx="7162800" cy="56388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14400"/>
            <a:ext cx="7315200" cy="5943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rent_method_example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0" y="381000"/>
            <a:ext cx="7086600" cy="56388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0px-Si_cos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90600"/>
            <a:ext cx="6781800" cy="44672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 descr="http://www.themathpage.com/acalc/calc_IMG/003c.png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8078" y="1447800"/>
            <a:ext cx="633012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16400" y="3327400"/>
          <a:ext cx="711200" cy="203200"/>
        </p:xfrm>
        <a:graphic>
          <a:graphicData uri="http://schemas.openxmlformats.org/presentationml/2006/ole">
            <p:oleObj spid="_x0000_s30722" name="Equation" r:id="rId4" imgW="711000" imgH="2030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IN" dirty="0"/>
          </a:p>
        </p:txBody>
      </p:sp>
      <p:pic>
        <p:nvPicPr>
          <p:cNvPr id="4" name="Content Placeholder 3" descr="http://www.themathpage.com/acalc/calc_img/aac.gif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7887" y="2681287"/>
            <a:ext cx="53054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CONTINUITY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function ƒ </a:t>
            </a:r>
            <a:r>
              <a:rPr lang="en-US" i="1" dirty="0" smtClean="0"/>
              <a:t>is said</a:t>
            </a:r>
            <a:r>
              <a:rPr lang="en-US" dirty="0" smtClean="0"/>
              <a:t> to be uniformly continuous if for every  &gt; 0 there exists a                 such that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where          depends only on</a:t>
            </a:r>
            <a:endParaRPr lang="en-IN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228600"/>
          </a:xfrm>
          <a:prstGeom prst="rect">
            <a:avLst/>
          </a:prstGeom>
          <a:noFill/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1747" name="Equation" r:id="rId4" imgW="11412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/>
          </p:cNvGraphicFramePr>
          <p:nvPr/>
        </p:nvGraphicFramePr>
        <p:xfrm>
          <a:off x="1219200" y="1143000"/>
          <a:ext cx="6096000" cy="4064000"/>
        </p:xfrm>
        <a:graphic>
          <a:graphicData uri="http://schemas.openxmlformats.org/presentationml/2006/ole">
            <p:oleObj spid="_x0000_s31749" name="Equation" r:id="rId5" imgW="0" imgH="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0" y="3733800"/>
          <a:ext cx="749300" cy="457200"/>
        </p:xfrm>
        <a:graphic>
          <a:graphicData uri="http://schemas.openxmlformats.org/presentationml/2006/ole">
            <p:oleObj spid="_x0000_s31750" name="Equation" r:id="rId6" imgW="126720" imgH="1396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752600" y="2819400"/>
          <a:ext cx="6096000" cy="685800"/>
        </p:xfrm>
        <a:graphic>
          <a:graphicData uri="http://schemas.openxmlformats.org/presentationml/2006/ole">
            <p:oleObj spid="_x0000_s31751" name="Equation" r:id="rId7" imgW="1866600" imgH="20304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133600" y="3657600"/>
          <a:ext cx="603250" cy="546100"/>
        </p:xfrm>
        <a:graphic>
          <a:graphicData uri="http://schemas.openxmlformats.org/presentationml/2006/ole">
            <p:oleObj spid="_x0000_s31752" name="Equation" r:id="rId8" imgW="139680" imgH="17748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914400" y="1905000"/>
          <a:ext cx="355600" cy="368300"/>
        </p:xfrm>
        <a:graphic>
          <a:graphicData uri="http://schemas.openxmlformats.org/presentationml/2006/ole">
            <p:oleObj spid="_x0000_s31755" name="Equation" r:id="rId9" imgW="203040" imgH="2156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473450" y="1905000"/>
          <a:ext cx="800100" cy="381000"/>
        </p:xfrm>
        <a:graphic>
          <a:graphicData uri="http://schemas.openxmlformats.org/presentationml/2006/ole">
            <p:oleObj spid="_x0000_s31757" name="Equation" r:id="rId10" imgW="799920" imgH="2793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Modulus of Continuity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One of the basic characteristics of continuous functions. The modulus of continuity of a continuous function on a closed interval is defined as</a:t>
            </a:r>
          </a:p>
          <a:p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14650" y="3028950"/>
          <a:ext cx="3314700" cy="800100"/>
        </p:xfrm>
        <a:graphic>
          <a:graphicData uri="http://schemas.openxmlformats.org/presentationml/2006/ole">
            <p:oleObj spid="_x0000_s51201" name="Equation" r:id="rId4" imgW="3314520" imgH="79992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DIFFERENTIABLE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function f is said to be differentiable at a point c if the following limit exists </a:t>
            </a:r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02000"/>
          <a:ext cx="114300" cy="254000"/>
        </p:xfrm>
        <a:graphic>
          <a:graphicData uri="http://schemas.openxmlformats.org/presentationml/2006/ole">
            <p:oleObj spid="_x0000_s50178" name="Equation" r:id="rId3" imgW="11412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3048000"/>
          <a:ext cx="3733800" cy="1066800"/>
        </p:xfrm>
        <a:graphic>
          <a:graphicData uri="http://schemas.openxmlformats.org/presentationml/2006/ole">
            <p:oleObj spid="_x0000_s50179" name="Equation" r:id="rId4" imgW="1930320" imgH="57132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CONTIUOUS BUT NOT DIFFERENTIABLE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f(x)=|x|  is continuous but not differentiable.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35052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14800" y="21336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67000" y="2362200"/>
            <a:ext cx="14478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114800" y="2362200"/>
            <a:ext cx="14478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4600" y="3505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3429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IN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20px-Uniform_continuity_animation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752850" y="3090862"/>
            <a:ext cx="2095500" cy="128587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Differentiability classes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an </a:t>
            </a:r>
            <a:r>
              <a:rPr lang="en-US" u="sng" dirty="0" smtClean="0">
                <a:hlinkClick r:id="rId2" tooltip="Open set"/>
              </a:rPr>
              <a:t>open set</a:t>
            </a:r>
            <a:r>
              <a:rPr lang="en-US" dirty="0" smtClean="0"/>
              <a:t> on the </a:t>
            </a:r>
            <a:r>
              <a:rPr lang="en-US" u="sng" dirty="0" smtClean="0">
                <a:hlinkClick r:id="rId3" tooltip="Real line"/>
              </a:rPr>
              <a:t>real line</a:t>
            </a:r>
            <a:r>
              <a:rPr lang="en-US" dirty="0" smtClean="0"/>
              <a:t> and a function </a:t>
            </a:r>
            <a:r>
              <a:rPr lang="en-US" i="1" dirty="0" smtClean="0"/>
              <a:t>f</a:t>
            </a:r>
            <a:r>
              <a:rPr lang="en-US" dirty="0" smtClean="0"/>
              <a:t> defined on that set with real values. Let </a:t>
            </a:r>
            <a:r>
              <a:rPr lang="en-US" i="1" dirty="0" smtClean="0"/>
              <a:t>k</a:t>
            </a:r>
            <a:r>
              <a:rPr lang="en-US" dirty="0" smtClean="0"/>
              <a:t> be a non-negative </a:t>
            </a:r>
            <a:r>
              <a:rPr lang="en-US" u="sng" dirty="0" smtClean="0">
                <a:hlinkClick r:id="rId4" tooltip="Integer"/>
              </a:rPr>
              <a:t>integer</a:t>
            </a:r>
            <a:r>
              <a:rPr lang="en-US" dirty="0" smtClean="0"/>
              <a:t>. The function </a:t>
            </a:r>
            <a:r>
              <a:rPr lang="en-US" i="1" dirty="0" smtClean="0"/>
              <a:t>f</a:t>
            </a:r>
            <a:r>
              <a:rPr lang="en-US" dirty="0" smtClean="0"/>
              <a:t> is said to be of </a:t>
            </a:r>
            <a:r>
              <a:rPr lang="en-US" b="1" dirty="0" smtClean="0"/>
              <a:t>class </a:t>
            </a:r>
            <a:r>
              <a:rPr lang="en-US" b="1" i="1" dirty="0" smtClean="0"/>
              <a:t>C</a:t>
            </a:r>
            <a:r>
              <a:rPr lang="en-US" b="1" i="1" baseline="30000" dirty="0" smtClean="0"/>
              <a:t>k</a:t>
            </a:r>
            <a:r>
              <a:rPr lang="en-US" dirty="0" smtClean="0"/>
              <a:t> if the derivatives </a:t>
            </a:r>
            <a:r>
              <a:rPr lang="en-US" i="1" dirty="0" smtClean="0"/>
              <a:t>f'</a:t>
            </a:r>
            <a:r>
              <a:rPr lang="en-US" dirty="0" smtClean="0"/>
              <a:t>, </a:t>
            </a:r>
            <a:r>
              <a:rPr lang="en-US" i="1" dirty="0" smtClean="0"/>
              <a:t>f''</a:t>
            </a:r>
            <a:r>
              <a:rPr lang="en-US" dirty="0" smtClean="0"/>
              <a:t>, ..., </a:t>
            </a:r>
            <a:r>
              <a:rPr lang="en-US" i="1" dirty="0" smtClean="0"/>
              <a:t>f</a:t>
            </a:r>
            <a:r>
              <a:rPr lang="en-US" i="1" baseline="30000" dirty="0" smtClean="0"/>
              <a:t>(k)</a:t>
            </a:r>
            <a:r>
              <a:rPr lang="en-US" dirty="0" smtClean="0"/>
              <a:t> exist and are </a:t>
            </a:r>
            <a:r>
              <a:rPr lang="en-US" u="sng" dirty="0" smtClean="0">
                <a:hlinkClick r:id="rId5" tooltip="Continuous function"/>
              </a:rPr>
              <a:t>continuous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The function </a:t>
            </a:r>
            <a:r>
              <a:rPr lang="en-US" i="1" dirty="0" smtClean="0"/>
              <a:t>f</a:t>
            </a:r>
            <a:r>
              <a:rPr lang="en-US" dirty="0" smtClean="0"/>
              <a:t> is said to be of </a:t>
            </a:r>
            <a:r>
              <a:rPr lang="en-US" b="1" dirty="0" smtClean="0"/>
              <a:t>class </a:t>
            </a:r>
            <a:r>
              <a:rPr lang="en-US" b="1" i="1" dirty="0" smtClean="0"/>
              <a:t>C</a:t>
            </a:r>
            <a:r>
              <a:rPr lang="en-US" b="1" i="1" baseline="30000" dirty="0" smtClean="0"/>
              <a:t>∞</a:t>
            </a:r>
            <a:r>
              <a:rPr lang="en-US" dirty="0" smtClean="0"/>
              <a:t>, or </a:t>
            </a:r>
            <a:r>
              <a:rPr lang="en-US" b="1" dirty="0" smtClean="0"/>
              <a:t>smooth, </a:t>
            </a:r>
            <a:r>
              <a:rPr lang="en-US" dirty="0" smtClean="0"/>
              <a:t>, if it has derivatives of all orders.</a:t>
            </a:r>
            <a:endParaRPr lang="en-IN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The function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)=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 sin(1/</a:t>
            </a:r>
            <a:r>
              <a:rPr lang="en-US" i="1" dirty="0" smtClean="0"/>
              <a:t>x</a:t>
            </a:r>
            <a:r>
              <a:rPr lang="en-US" dirty="0" smtClean="0"/>
              <a:t>) for </a:t>
            </a:r>
            <a:r>
              <a:rPr lang="en-US" i="1" dirty="0" smtClean="0"/>
              <a:t>x</a:t>
            </a:r>
            <a:r>
              <a:rPr lang="en-US" dirty="0" smtClean="0"/>
              <a:t>&gt;0</a:t>
            </a:r>
            <a:endParaRPr lang="en-IN" dirty="0"/>
          </a:p>
        </p:txBody>
      </p:sp>
      <p:pic>
        <p:nvPicPr>
          <p:cNvPr id="4" name="Content Placeholder 3" descr="http://upload.wikimedia.org/wikipedia/commons/thumb/9/99/TV_pic3.png/220px-TV_pic3.pn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209800"/>
            <a:ext cx="4648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A C-k function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05000"/>
            <a:ext cx="388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752600"/>
            <a:ext cx="39624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057400"/>
            <a:ext cx="3962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df8bb45df5aa666e1ae3217514919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762000"/>
            <a:ext cx="8153400" cy="5181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where differentiable functions </a:t>
            </a:r>
            <a:endParaRPr lang="en-IN" dirty="0"/>
          </a:p>
        </p:txBody>
      </p:sp>
      <p:pic>
        <p:nvPicPr>
          <p:cNvPr id="51205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905000"/>
            <a:ext cx="2724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895600"/>
            <a:ext cx="8305800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22428"/>
            <a:ext cx="7772400" cy="422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7467600" cy="434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59436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839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828800"/>
            <a:ext cx="1819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1557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8963024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of continuous functions 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a continuous function  be approximated by any other class of Basic continuous functions?</a:t>
            </a:r>
            <a:endParaRPr lang="en-IN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Weiersrtrass</a:t>
            </a:r>
            <a:r>
              <a:rPr lang="en-US" dirty="0" smtClean="0"/>
              <a:t> Approximation Theorem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continuous function</a:t>
            </a:r>
            <a:r>
              <a:rPr lang="en-US" i="1" dirty="0" smtClean="0"/>
              <a:t> f </a:t>
            </a:r>
            <a:r>
              <a:rPr lang="en-US" dirty="0" smtClean="0"/>
              <a:t>defined on [</a:t>
            </a:r>
            <a:r>
              <a:rPr lang="en-US" dirty="0" err="1" smtClean="0"/>
              <a:t>a,b</a:t>
            </a:r>
            <a:r>
              <a:rPr lang="en-US" dirty="0" smtClean="0"/>
              <a:t>] can be approximated by a polynomial.</a:t>
            </a:r>
          </a:p>
          <a:p>
            <a:endParaRPr lang="en-US" dirty="0" smtClean="0"/>
          </a:p>
          <a:p>
            <a:r>
              <a:rPr lang="en-US" dirty="0" smtClean="0"/>
              <a:t>For each         there exist a polynomial p(x) such that </a:t>
            </a:r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3886200"/>
          <a:ext cx="1905000" cy="368300"/>
        </p:xfrm>
        <a:graphic>
          <a:graphicData uri="http://schemas.openxmlformats.org/presentationml/2006/ole">
            <p:oleObj spid="_x0000_s53250" name="Equation" r:id="rId3" imgW="1904760" imgH="368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62200" y="2895600"/>
          <a:ext cx="571500" cy="279400"/>
        </p:xfrm>
        <a:graphic>
          <a:graphicData uri="http://schemas.openxmlformats.org/presentationml/2006/ole">
            <p:oleObj spid="_x0000_s53251" name="Equation" r:id="rId4" imgW="571320" imgH="2793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by </a:t>
            </a:r>
            <a:r>
              <a:rPr lang="en-US" dirty="0" err="1" smtClean="0"/>
              <a:t>triginometric</a:t>
            </a:r>
            <a:r>
              <a:rPr lang="en-US" dirty="0" smtClean="0"/>
              <a:t> functions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sz="quarter" idx="1"/>
          </p:nvPr>
        </p:nvGraphicFramePr>
        <p:xfrm>
          <a:off x="1524000" y="2209800"/>
          <a:ext cx="6096000" cy="998537"/>
        </p:xfrm>
        <a:graphic>
          <a:graphicData uri="http://schemas.openxmlformats.org/presentationml/2006/ole">
            <p:oleObj spid="_x0000_s70658" name="Equation" r:id="rId3" imgW="4965480" imgH="81252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continuous functions </a:t>
            </a:r>
            <a:endParaRPr lang="en-IN" dirty="0"/>
          </a:p>
        </p:txBody>
      </p:sp>
      <p:pic>
        <p:nvPicPr>
          <p:cNvPr id="4" name="Content Placeholder 3" descr="http://upload.wikimedia.org/wikipedia/commons/thumb/6/64/Exponential.svg/300px-Exponential.svg.pn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905001"/>
            <a:ext cx="4648200" cy="301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to Economics</a:t>
            </a:r>
            <a:endParaRPr lang="en-IN" dirty="0"/>
          </a:p>
        </p:txBody>
      </p:sp>
      <p:pic>
        <p:nvPicPr>
          <p:cNvPr id="4" name="Content Placeholder 3" descr="Supply and demand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81200"/>
            <a:ext cx="5410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function ƒ is said to be continuous at a point c if  </a:t>
            </a:r>
            <a:endParaRPr lang="en-IN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971800"/>
            <a:ext cx="3657600" cy="13049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f^{-1}(V)=\{x\in X\;|\;f(x)\in V\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4" name="AutoShape 4" descr="f^{-1}(V)=\{x\in X\;|\;f(x)\in V\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6" name="AutoShape 6" descr="f\colon X\rightarrow 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Continuity_topology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066800"/>
            <a:ext cx="6338888" cy="4038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function ƒ is said to be continuous throughout its domain if it is continuous at every point in its domain</a:t>
            </a:r>
          </a:p>
          <a:p>
            <a:r>
              <a:rPr lang="en-US" dirty="0" smtClean="0"/>
              <a:t>The continuity of  functions real variable can be discussed </a:t>
            </a:r>
          </a:p>
          <a:p>
            <a:pPr>
              <a:buNone/>
            </a:pPr>
            <a:r>
              <a:rPr lang="en-US" dirty="0" smtClean="0"/>
              <a:t>     on the whole of R or in a subset of R.</a:t>
            </a:r>
            <a:endParaRPr lang="en-IN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095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Examples(Basic continuous functions)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Polynomials</a:t>
            </a:r>
          </a:p>
          <a:p>
            <a:r>
              <a:rPr lang="en-US" dirty="0" smtClean="0"/>
              <a:t>Rational functions</a:t>
            </a:r>
            <a:endParaRPr lang="en-IN" dirty="0" smtClean="0"/>
          </a:p>
          <a:p>
            <a:r>
              <a:rPr lang="en-US" dirty="0" smtClean="0"/>
              <a:t>Root functions</a:t>
            </a:r>
            <a:endParaRPr lang="en-IN" dirty="0" smtClean="0"/>
          </a:p>
          <a:p>
            <a:r>
              <a:rPr lang="en-US" dirty="0" smtClean="0"/>
              <a:t>Trigonometric functions</a:t>
            </a:r>
            <a:endParaRPr lang="en-IN" dirty="0" smtClean="0"/>
          </a:p>
          <a:p>
            <a:r>
              <a:rPr lang="en-US" dirty="0" smtClean="0"/>
              <a:t>Inverse trigonometric functions</a:t>
            </a:r>
            <a:endParaRPr lang="en-IN" dirty="0" smtClean="0"/>
          </a:p>
          <a:p>
            <a:r>
              <a:rPr lang="en-US" dirty="0" smtClean="0"/>
              <a:t>Logarithmic functions</a:t>
            </a:r>
            <a:endParaRPr lang="en-IN" dirty="0" smtClean="0"/>
          </a:p>
          <a:p>
            <a:r>
              <a:rPr lang="en-US" dirty="0" smtClean="0"/>
              <a:t>Exponential functions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brary_Functions_THUMBNAIL_300x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33400"/>
            <a:ext cx="7772400" cy="5943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0" y="0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H</a:t>
            </a:r>
            <a:r>
              <a:rPr kumimoji="0" lang="en-US" sz="15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ere is the graph of </a:t>
            </a:r>
            <a:r>
              <a:rPr kumimoji="0" lang="en-US" sz="1500" b="0" i="1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y</a:t>
            </a:r>
            <a:r>
              <a:rPr kumimoji="0" lang="en-US" sz="15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 = sin </a:t>
            </a:r>
            <a:r>
              <a:rPr kumimoji="0" lang="en-US" sz="1500" b="0" i="1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x</a:t>
            </a:r>
            <a:r>
              <a:rPr kumimoji="0" lang="en-US" sz="15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:</a:t>
            </a:r>
            <a:endParaRPr kumimoji="0" lang="en-US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cs typeface="Arial" pitchFamily="34" charset="0"/>
              </a:rPr>
              <a:t>  </a:t>
            </a:r>
            <a:endParaRPr kumimoji="0" lang="en-US" sz="7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78850" name="Picture 2" descr="The graph of y = sin 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"/>
            <a:ext cx="8991600" cy="5105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143000"/>
            <a:ext cx="5638800" cy="441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561</TotalTime>
  <Words>355</Words>
  <Application>Microsoft Office PowerPoint</Application>
  <PresentationFormat>On-screen Show (4:3)</PresentationFormat>
  <Paragraphs>72</Paragraphs>
  <Slides>40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Equity</vt:lpstr>
      <vt:lpstr>Equation</vt:lpstr>
      <vt:lpstr>BEHAVIOUR OF CONTINUOUS FUNCTIONS</vt:lpstr>
      <vt:lpstr>MOTIVATION</vt:lpstr>
      <vt:lpstr>Slide 3</vt:lpstr>
      <vt:lpstr>Slide 4</vt:lpstr>
      <vt:lpstr>Slide 5</vt:lpstr>
      <vt:lpstr>Examples(Basic continuous functions)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UNIFORM CONTINUITY</vt:lpstr>
      <vt:lpstr>Modulus of Continuity</vt:lpstr>
      <vt:lpstr>DIFFERENTIABLE FUNCTIONS</vt:lpstr>
      <vt:lpstr>CONTIUOUS BUT NOT DIFFERENTIABLE</vt:lpstr>
      <vt:lpstr>Slide 24</vt:lpstr>
      <vt:lpstr>Differentiability classes</vt:lpstr>
      <vt:lpstr>  The function f(x)=x2 sin(1/x) for x&gt;0</vt:lpstr>
      <vt:lpstr>Slide 27</vt:lpstr>
      <vt:lpstr>Slide 28</vt:lpstr>
      <vt:lpstr>Slide 29</vt:lpstr>
      <vt:lpstr>No where differentiable functions </vt:lpstr>
      <vt:lpstr>Slide 31</vt:lpstr>
      <vt:lpstr>Slide 32</vt:lpstr>
      <vt:lpstr>Slide 33</vt:lpstr>
      <vt:lpstr>Slide 34</vt:lpstr>
      <vt:lpstr>Approximation of continuous functions   </vt:lpstr>
      <vt:lpstr>Weiersrtrass Approximation Theorem</vt:lpstr>
      <vt:lpstr>Approximation by triginometric functions</vt:lpstr>
      <vt:lpstr>Convex continuous functions </vt:lpstr>
      <vt:lpstr>Applications to Economics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 OF CONTINOUS FUNCTIONS</dc:title>
  <dc:creator>Eldred</dc:creator>
  <cp:lastModifiedBy>Admin</cp:lastModifiedBy>
  <cp:revision>52</cp:revision>
  <dcterms:created xsi:type="dcterms:W3CDTF">2006-08-16T00:00:00Z</dcterms:created>
  <dcterms:modified xsi:type="dcterms:W3CDTF">2018-07-03T05:11:15Z</dcterms:modified>
</cp:coreProperties>
</file>